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1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3200" b="1" dirty="0"/>
              <a:t>รายได้ศูนย์การแพทย์</a:t>
            </a:r>
            <a:r>
              <a:rPr lang="th-TH" sz="3200" b="1" baseline="0" dirty="0"/>
              <a:t> </a:t>
            </a:r>
            <a:r>
              <a:rPr lang="th-TH" sz="3200" b="1" dirty="0"/>
              <a:t>ปีงบประมาณ </a:t>
            </a:r>
            <a:r>
              <a:rPr lang="en-US" sz="2800" b="1" dirty="0"/>
              <a:t>2561 - 2565 </a:t>
            </a:r>
            <a:r>
              <a:rPr lang="th-TH" sz="3200" b="1" dirty="0"/>
              <a:t>(บาท)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'[สถิติ ศกพ 61-65.xlsx]Sheet1'!$A$12</c:f>
              <c:strCache>
                <c:ptCount val="1"/>
                <c:pt idx="0">
                  <c:v>รายได้รวมศูนย์การแพทย์(บาท)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2.1561709121036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CA-4390-8BB6-CB9043134958}"/>
                </c:ext>
              </c:extLst>
            </c:dLbl>
            <c:dLbl>
              <c:idx val="1"/>
              <c:layout>
                <c:manualLayout>
                  <c:x val="1.2077294685990338E-3"/>
                  <c:y val="2.1561709121036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CA-4390-8BB6-CB9043134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'[สถิติ ศกพ 61-65.xlsx]Sheet1'!$B$11:$F$11</c:f>
              <c:numCache>
                <c:formatCode>General</c:formatCode>
                <c:ptCount val="5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</c:v>
                </c:pt>
              </c:numCache>
            </c:numRef>
          </c:cat>
          <c:val>
            <c:numRef>
              <c:f>'[สถิติ ศกพ 61-65.xlsx]Sheet1'!$B$12:$F$12</c:f>
              <c:numCache>
                <c:formatCode>_(* #,##0_);_(* \(#,##0\);_(* "-"??_);_(@_)</c:formatCode>
                <c:ptCount val="5"/>
                <c:pt idx="0">
                  <c:v>5067970</c:v>
                </c:pt>
                <c:pt idx="1">
                  <c:v>7655562</c:v>
                </c:pt>
                <c:pt idx="2">
                  <c:v>13495697</c:v>
                </c:pt>
                <c:pt idx="3">
                  <c:v>26432113</c:v>
                </c:pt>
                <c:pt idx="4">
                  <c:v>41820733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DA-4987-BA34-66AE0EB00F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4160208"/>
        <c:axId val="554165784"/>
      </c:lineChart>
      <c:catAx>
        <c:axId val="55416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165784"/>
        <c:crosses val="autoZero"/>
        <c:auto val="1"/>
        <c:lblAlgn val="ctr"/>
        <c:lblOffset val="100"/>
        <c:noMultiLvlLbl val="0"/>
      </c:catAx>
      <c:valAx>
        <c:axId val="554165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16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3200" b="1" dirty="0"/>
              <a:t>จำนวนผู้รับบริการศูนย์การแพทย์ ปีงบประมาณ </a:t>
            </a:r>
            <a:r>
              <a:rPr lang="en-US" sz="2400" b="1" dirty="0"/>
              <a:t>2561 – 2565 </a:t>
            </a:r>
            <a:r>
              <a:rPr lang="th-TH" sz="3200" b="1" dirty="0"/>
              <a:t>(คน)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269333181178444E-2"/>
          <c:y val="0.14466973361801447"/>
          <c:w val="0.92344564266423224"/>
          <c:h val="0.79120196475007221"/>
        </c:manualLayout>
      </c:layout>
      <c:lineChart>
        <c:grouping val="standard"/>
        <c:varyColors val="0"/>
        <c:ser>
          <c:idx val="0"/>
          <c:order val="0"/>
          <c:tx>
            <c:strRef>
              <c:f>'[สถิติ ศกพ 61-65.xlsx]Sheet1'!$A$15</c:f>
              <c:strCache>
                <c:ptCount val="1"/>
                <c:pt idx="0">
                  <c:v>จำนวนผู้รับบริการ(คน)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141451144382595E-17"/>
                  <c:y val="2.6210426383786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B6-4864-A55B-07FAB9D56885}"/>
                </c:ext>
              </c:extLst>
            </c:dLbl>
            <c:dLbl>
              <c:idx val="1"/>
              <c:layout>
                <c:manualLayout>
                  <c:x val="2.4154589371980675E-3"/>
                  <c:y val="2.6210426383786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B6-4864-A55B-07FAB9D56885}"/>
                </c:ext>
              </c:extLst>
            </c:dLbl>
            <c:dLbl>
              <c:idx val="3"/>
              <c:layout>
                <c:manualLayout>
                  <c:x val="-8.856580457753038E-17"/>
                  <c:y val="1.9062128279117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B6-4864-A55B-07FAB9D568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'[สถิติ ศกพ 61-65.xlsx]Sheet1'!$B$14:$F$14</c:f>
              <c:numCache>
                <c:formatCode>General</c:formatCode>
                <c:ptCount val="5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</c:v>
                </c:pt>
              </c:numCache>
            </c:numRef>
          </c:cat>
          <c:val>
            <c:numRef>
              <c:f>'[สถิติ ศกพ 61-65.xlsx]Sheet1'!$B$15:$F$15</c:f>
              <c:numCache>
                <c:formatCode>_(* #,##0_);_(* \(#,##0\);_(* "-"??_);_(@_)</c:formatCode>
                <c:ptCount val="5"/>
                <c:pt idx="0">
                  <c:v>16572</c:v>
                </c:pt>
                <c:pt idx="1">
                  <c:v>20609</c:v>
                </c:pt>
                <c:pt idx="2">
                  <c:v>27014</c:v>
                </c:pt>
                <c:pt idx="3">
                  <c:v>40477</c:v>
                </c:pt>
                <c:pt idx="4">
                  <c:v>48421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9E-4214-90A0-6CCF9AF98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005544"/>
        <c:axId val="552004888"/>
      </c:lineChart>
      <c:catAx>
        <c:axId val="55200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004888"/>
        <c:crosses val="autoZero"/>
        <c:auto val="1"/>
        <c:lblAlgn val="ctr"/>
        <c:lblOffset val="100"/>
        <c:noMultiLvlLbl val="0"/>
      </c:catAx>
      <c:valAx>
        <c:axId val="552004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005544"/>
        <c:crosses val="autoZero"/>
        <c:crossBetween val="between"/>
      </c:valAx>
      <c:spPr>
        <a:noFill/>
        <a:ln>
          <a:solidFill>
            <a:schemeClr val="accent2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400" dirty="0"/>
              <a:t>รายได้ศูนย์การแพทย์แยกตามแผนก ปีงบประมาณ 2565 (บาท)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813591235878124"/>
          <c:y val="0.20190586695052443"/>
          <c:w val="0.38372817528243752"/>
          <c:h val="0.74363973851275444"/>
        </c:manualLayout>
      </c:layout>
      <c:pieChart>
        <c:varyColors val="1"/>
        <c:ser>
          <c:idx val="0"/>
          <c:order val="0"/>
          <c:tx>
            <c:strRef>
              <c:f>'[สถิติ ศกพ 61-65.xlsx]Sheet1'!$A$21</c:f>
              <c:strCache>
                <c:ptCount val="1"/>
                <c:pt idx="0">
                  <c:v>รายได้ศูนย์การแพทย์ 2565 (บาท)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8D-436C-9A92-285F0B44EC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8D-436C-9A92-285F0B44EC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8D-436C-9A92-285F0B44ECF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8D-436C-9A92-285F0B44ECF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48D-436C-9A92-285F0B44ECF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48D-436C-9A92-285F0B44ECF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48D-436C-9A92-285F0B44ECF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48D-436C-9A92-285F0B44ECF8}"/>
                </c:ext>
              </c:extLst>
            </c:dLbl>
            <c:dLbl>
              <c:idx val="2"/>
              <c:layout>
                <c:manualLayout>
                  <c:x val="-1.2077294685990338E-2"/>
                  <c:y val="2.80859947454862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8D-436C-9A92-285F0B44ECF8}"/>
                </c:ext>
              </c:extLst>
            </c:dLbl>
            <c:dLbl>
              <c:idx val="3"/>
              <c:layout>
                <c:manualLayout>
                  <c:x val="-1.4492753623188406E-2"/>
                  <c:y val="2.10644960591147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8D-436C-9A92-285F0B44ECF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F48D-436C-9A92-285F0B44ECF8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F48D-436C-9A92-285F0B44E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'[สถิติ ศกพ 61-65.xlsx]Sheet1'!$B$20:$G$20</c:f>
              <c:strCache>
                <c:ptCount val="6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</c:strCache>
            </c:strRef>
          </c:cat>
          <c:val>
            <c:numRef>
              <c:f>'[สถิติ ศกพ 61-65.xlsx]Sheet1'!$B$21:$G$21</c:f>
              <c:numCache>
                <c:formatCode>_(* #,##0_);_(* \(#,##0\);_(* "-"??_);_(@_)</c:formatCode>
                <c:ptCount val="6"/>
                <c:pt idx="0">
                  <c:v>21317391</c:v>
                </c:pt>
                <c:pt idx="1">
                  <c:v>11347138</c:v>
                </c:pt>
                <c:pt idx="2">
                  <c:v>3262510</c:v>
                </c:pt>
                <c:pt idx="3">
                  <c:v>1911189</c:v>
                </c:pt>
                <c:pt idx="4">
                  <c:v>1961260</c:v>
                </c:pt>
                <c:pt idx="5">
                  <c:v>2021242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48D-436C-9A92-285F0B44ECF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400" dirty="0"/>
              <a:t>จำนวนผู้รับบริการศูนย์การแพทย์แยกตามแผนก ปีงบประมาณ </a:t>
            </a:r>
            <a:r>
              <a:rPr lang="en-US" sz="2400" dirty="0"/>
              <a:t>2565</a:t>
            </a:r>
            <a:r>
              <a:rPr lang="th-TH" sz="2400" dirty="0"/>
              <a:t> (คน)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'[สถิติ ศกพ 61-65.xlsx]Sheet1'!$A$18</c:f>
              <c:strCache>
                <c:ptCount val="1"/>
                <c:pt idx="0">
                  <c:v>จำนวนผู้รับบริการ 2565 (คน)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EF-4A7F-82F7-7502C04230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EF-4A7F-82F7-7502C04230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1EF-4A7F-82F7-7502C042306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1EF-4A7F-82F7-7502C042306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1EF-4A7F-82F7-7502C042306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1EF-4A7F-82F7-7502C042306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1EF-4A7F-82F7-7502C042306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1EF-4A7F-82F7-7502C042306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1EF-4A7F-82F7-7502C042306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1EF-4A7F-82F7-7502C042306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71EF-4A7F-82F7-7502C0423063}"/>
                </c:ext>
              </c:extLst>
            </c:dLbl>
            <c:dLbl>
              <c:idx val="5"/>
              <c:layout>
                <c:manualLayout>
                  <c:x val="5.3140096618357488E-2"/>
                  <c:y val="4.706041909341252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1EF-4A7F-82F7-7502C0423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'[สถิติ ศกพ 61-65.xlsx]Sheet1'!$B$17:$G$17</c:f>
              <c:strCache>
                <c:ptCount val="6"/>
                <c:pt idx="0">
                  <c:v>OPD</c:v>
                </c:pt>
                <c:pt idx="1">
                  <c:v>ล้างไต</c:v>
                </c:pt>
                <c:pt idx="2">
                  <c:v>แผนไทย</c:v>
                </c:pt>
                <c:pt idx="3">
                  <c:v>แผนจีน</c:v>
                </c:pt>
                <c:pt idx="4">
                  <c:v>กายภาพ</c:v>
                </c:pt>
                <c:pt idx="5">
                  <c:v>IPD</c:v>
                </c:pt>
              </c:strCache>
            </c:strRef>
          </c:cat>
          <c:val>
            <c:numRef>
              <c:f>'[สถิติ ศกพ 61-65.xlsx]Sheet1'!$B$18:$G$18</c:f>
              <c:numCache>
                <c:formatCode>_(* #,##0_);_(* \(#,##0\);_(* "-"??_);_(@_)</c:formatCode>
                <c:ptCount val="6"/>
                <c:pt idx="0">
                  <c:v>25118</c:v>
                </c:pt>
                <c:pt idx="1">
                  <c:v>5823</c:v>
                </c:pt>
                <c:pt idx="2">
                  <c:v>8470</c:v>
                </c:pt>
                <c:pt idx="3">
                  <c:v>5431</c:v>
                </c:pt>
                <c:pt idx="4">
                  <c:v>3794</c:v>
                </c:pt>
                <c:pt idx="5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1EF-4A7F-82F7-7502C042306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3AEF8-B147-597D-BBC1-BB6BC56AA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35620-5578-E4CB-EEAA-91E94863C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12863-5CAB-5C3A-E61A-E29E120A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1402A-6A92-C268-CD6F-1A9C7B491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D762B-9987-B36E-F4F3-42690CE4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1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1071-E6A3-8596-8349-67C34B774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90D8C-F1D0-0ACF-E5AE-B4F755200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063AA-22D0-16A0-E020-535F1904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36E8E-75E0-20D7-DA52-06D873F9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8D79F-225F-A39E-F2FC-58D0A1172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2738D-7AC1-24D2-09B9-22963221F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C2CCE-2151-41EA-4B78-2B92AA37E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D0DA4-4C1F-1E68-ABF2-A1234F976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01DA0-7D14-38B6-FC42-747F5275E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AA423-1E03-E599-B931-289055D39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6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0EB3-C528-7FB0-DFDD-42EE22D51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5EBFB-9806-66C5-9E7D-1B523CA6C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F31F8-78FD-3524-F9B9-51A0833D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4CC52-5607-898D-99E2-DFA6EE2B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766E9-55D2-6717-DB75-0D3980C11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7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F882-3522-C037-FCA8-8FCEC2AE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4DBE1-EBBB-10BB-0E5C-C0172E526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FA6B0-DDCD-511B-E01F-28B55E929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8FD97-65CE-BB30-1E9D-95984740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75B20-A359-320F-6BC9-3760FB1B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9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B005-7EFF-E3D4-5189-A5A5015D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5A506-9C7A-AA56-4CDB-24FC008FE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C0806-2EE9-C568-63FE-558FF0ED8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6C0CB-F376-1A0D-E1F6-CFE33EB0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C70A5-1B4B-2872-D918-C29464CB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54348-614E-5762-C91F-7CDF78DE0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7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6C3C-DF55-AEAF-8E6E-51D79FA0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33B9D-FA10-09F5-4839-4EED9DFCB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C90E5-1626-8F7D-C589-456C42B08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321E91-3003-29B4-2768-1B57E2A23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E9DBE5-B15D-8840-8D50-C0446142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56B16-4908-0305-1265-3D9B4B765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78C21B-7722-FA15-F2FF-D6D09984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45901-0C6B-E6E2-6366-027DDCE4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903D-DF76-7DEC-AB7B-654BAE9C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03E83-57A2-5E5D-0377-021B2983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E197A5-3CCE-4B36-F57E-103B917A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A46C9-C9E0-32D6-6815-73D3880E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3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6310B-41A0-373C-78B4-67EDCC9A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7B245-93CC-0C04-ACA1-67956A27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F04DC-43A7-5F56-2A76-C897FF95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32223-74A7-9527-0721-1E7BCDFF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29A32-B5C6-D0A2-2B1F-2C26897DB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2B536-C5C0-3F32-15CC-83A9C3D17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4D795-E554-6CD2-435E-4054A5DF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94C29-731B-85CC-EBC3-91C4A0B8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C14DB-5B49-B624-FFD3-EDED65DE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6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80C6-AA75-094F-B6D8-0047E19B0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6BE893-1887-4756-4181-502375A47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3299-7478-41ED-9E20-4C6CAE123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FE074-2A33-702C-8D98-C6D83A3FF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D5C50-E0B6-5015-F041-77DDA206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7AE41-9B10-EE2D-DE83-70399BD8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2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4F660-D05E-AAC9-465F-C7171D24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43D78-6575-0441-6E5F-D58CD9717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AB797-1488-3382-FDDD-EAF671EE5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90158-C24E-4A03-A4A4-2D2B3E974C9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B5886-D16A-B87C-C055-63E0D4516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AE4F7-4B27-3997-FBA6-6328DD884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37018-A4CD-46C1-AFFD-0369DDCF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1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BDD24C7-0179-44E2-B3B2-92DCDE17AD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875899"/>
          <a:ext cx="10515600" cy="5301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949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F37281-14AE-D721-B381-BFAC8A432CF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847023"/>
          <a:ext cx="10515600" cy="5329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566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66FF67-9B8B-FEFA-679D-52FFEEA97D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750771"/>
          <a:ext cx="10515600" cy="5426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592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AE0390-49FB-5E83-0B86-B6E18DC6B9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779646"/>
          <a:ext cx="10515600" cy="5397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62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chirtter@gmail.com</dc:creator>
  <cp:lastModifiedBy>chirtter@gmail.com</cp:lastModifiedBy>
  <cp:revision>1</cp:revision>
  <dcterms:created xsi:type="dcterms:W3CDTF">2022-10-12T04:51:56Z</dcterms:created>
  <dcterms:modified xsi:type="dcterms:W3CDTF">2022-10-12T04:53:04Z</dcterms:modified>
</cp:coreProperties>
</file>