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1" r:id="rId4"/>
    <p:sldId id="280" r:id="rId5"/>
    <p:sldId id="28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22240F-9A0F-4E30-883F-D1835979C7A6}" v="49" dt="2023-10-10T08:51:08.2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rtter@gmail.com" userId="7773da530cf75294" providerId="LiveId" clId="{E522240F-9A0F-4E30-883F-D1835979C7A6}"/>
    <pc:docChg chg="addSld delSld modSld sldOrd">
      <pc:chgData name="chirtter@gmail.com" userId="7773da530cf75294" providerId="LiveId" clId="{E522240F-9A0F-4E30-883F-D1835979C7A6}" dt="2023-10-10T08:54:44.472" v="416" actId="14100"/>
      <pc:docMkLst>
        <pc:docMk/>
      </pc:docMkLst>
      <pc:sldChg chg="del">
        <pc:chgData name="chirtter@gmail.com" userId="7773da530cf75294" providerId="LiveId" clId="{E522240F-9A0F-4E30-883F-D1835979C7A6}" dt="2023-10-10T08:01:55.417" v="329" actId="47"/>
        <pc:sldMkLst>
          <pc:docMk/>
          <pc:sldMk cId="3088642296" sldId="276"/>
        </pc:sldMkLst>
      </pc:sldChg>
      <pc:sldChg chg="del">
        <pc:chgData name="chirtter@gmail.com" userId="7773da530cf75294" providerId="LiveId" clId="{E522240F-9A0F-4E30-883F-D1835979C7A6}" dt="2023-10-10T08:01:56.904" v="330" actId="47"/>
        <pc:sldMkLst>
          <pc:docMk/>
          <pc:sldMk cId="2730466362" sldId="277"/>
        </pc:sldMkLst>
      </pc:sldChg>
      <pc:sldChg chg="addSp delSp modSp new mod">
        <pc:chgData name="chirtter@gmail.com" userId="7773da530cf75294" providerId="LiveId" clId="{E522240F-9A0F-4E30-883F-D1835979C7A6}" dt="2023-10-10T07:52:33.335" v="156" actId="14100"/>
        <pc:sldMkLst>
          <pc:docMk/>
          <pc:sldMk cId="638931037" sldId="278"/>
        </pc:sldMkLst>
        <pc:spChg chg="mod">
          <ac:chgData name="chirtter@gmail.com" userId="7773da530cf75294" providerId="LiveId" clId="{E522240F-9A0F-4E30-883F-D1835979C7A6}" dt="2023-10-10T07:52:30.231" v="155" actId="14100"/>
          <ac:spMkLst>
            <pc:docMk/>
            <pc:sldMk cId="638931037" sldId="278"/>
            <ac:spMk id="2" creationId="{2771C325-45BD-B774-932F-C77331B977D0}"/>
          </ac:spMkLst>
        </pc:spChg>
        <pc:spChg chg="del">
          <ac:chgData name="chirtter@gmail.com" userId="7773da530cf75294" providerId="LiveId" clId="{E522240F-9A0F-4E30-883F-D1835979C7A6}" dt="2023-10-10T07:40:17.457" v="1"/>
          <ac:spMkLst>
            <pc:docMk/>
            <pc:sldMk cId="638931037" sldId="278"/>
            <ac:spMk id="3" creationId="{F51A6BD1-E6CA-92DE-5A06-8F0C8FE8D409}"/>
          </ac:spMkLst>
        </pc:spChg>
        <pc:graphicFrameChg chg="add mod">
          <ac:chgData name="chirtter@gmail.com" userId="7773da530cf75294" providerId="LiveId" clId="{E522240F-9A0F-4E30-883F-D1835979C7A6}" dt="2023-10-10T07:52:33.335" v="156" actId="14100"/>
          <ac:graphicFrameMkLst>
            <pc:docMk/>
            <pc:sldMk cId="638931037" sldId="278"/>
            <ac:graphicFrameMk id="4" creationId="{6E1236DA-ACC9-852F-3FDD-736547392BA7}"/>
          </ac:graphicFrameMkLst>
        </pc:graphicFrameChg>
      </pc:sldChg>
      <pc:sldChg chg="addSp delSp modSp new mod">
        <pc:chgData name="chirtter@gmail.com" userId="7773da530cf75294" providerId="LiveId" clId="{E522240F-9A0F-4E30-883F-D1835979C7A6}" dt="2023-10-10T07:52:59.692" v="159" actId="14100"/>
        <pc:sldMkLst>
          <pc:docMk/>
          <pc:sldMk cId="1649024375" sldId="279"/>
        </pc:sldMkLst>
        <pc:spChg chg="mod">
          <ac:chgData name="chirtter@gmail.com" userId="7773da530cf75294" providerId="LiveId" clId="{E522240F-9A0F-4E30-883F-D1835979C7A6}" dt="2023-10-10T07:52:55.842" v="158" actId="14100"/>
          <ac:spMkLst>
            <pc:docMk/>
            <pc:sldMk cId="1649024375" sldId="279"/>
            <ac:spMk id="2" creationId="{9ACB7F7E-6071-E74F-FD8D-BE4268D3B2D0}"/>
          </ac:spMkLst>
        </pc:spChg>
        <pc:spChg chg="del">
          <ac:chgData name="chirtter@gmail.com" userId="7773da530cf75294" providerId="LiveId" clId="{E522240F-9A0F-4E30-883F-D1835979C7A6}" dt="2023-10-10T07:48:55.585" v="73"/>
          <ac:spMkLst>
            <pc:docMk/>
            <pc:sldMk cId="1649024375" sldId="279"/>
            <ac:spMk id="3" creationId="{C9E8E7C0-0998-A783-3D7A-C2B6E7866689}"/>
          </ac:spMkLst>
        </pc:spChg>
        <pc:graphicFrameChg chg="add mod">
          <ac:chgData name="chirtter@gmail.com" userId="7773da530cf75294" providerId="LiveId" clId="{E522240F-9A0F-4E30-883F-D1835979C7A6}" dt="2023-10-10T07:52:59.692" v="159" actId="14100"/>
          <ac:graphicFrameMkLst>
            <pc:docMk/>
            <pc:sldMk cId="1649024375" sldId="279"/>
            <ac:graphicFrameMk id="4" creationId="{AFD19510-56CE-880D-1048-69895EB4D538}"/>
          </ac:graphicFrameMkLst>
        </pc:graphicFrameChg>
      </pc:sldChg>
      <pc:sldChg chg="addSp delSp modSp new mod">
        <pc:chgData name="chirtter@gmail.com" userId="7773da530cf75294" providerId="LiveId" clId="{E522240F-9A0F-4E30-883F-D1835979C7A6}" dt="2023-10-10T07:56:50.783" v="241" actId="14100"/>
        <pc:sldMkLst>
          <pc:docMk/>
          <pc:sldMk cId="1584748450" sldId="280"/>
        </pc:sldMkLst>
        <pc:spChg chg="mod">
          <ac:chgData name="chirtter@gmail.com" userId="7773da530cf75294" providerId="LiveId" clId="{E522240F-9A0F-4E30-883F-D1835979C7A6}" dt="2023-10-10T07:56:44.224" v="240" actId="122"/>
          <ac:spMkLst>
            <pc:docMk/>
            <pc:sldMk cId="1584748450" sldId="280"/>
            <ac:spMk id="2" creationId="{1D5117A9-1678-404E-E139-16EFD9F29590}"/>
          </ac:spMkLst>
        </pc:spChg>
        <pc:spChg chg="del">
          <ac:chgData name="chirtter@gmail.com" userId="7773da530cf75294" providerId="LiveId" clId="{E522240F-9A0F-4E30-883F-D1835979C7A6}" dt="2023-10-10T07:54:31.567" v="161"/>
          <ac:spMkLst>
            <pc:docMk/>
            <pc:sldMk cId="1584748450" sldId="280"/>
            <ac:spMk id="3" creationId="{C03BECA7-C24A-AA6D-2B1E-E4043D978363}"/>
          </ac:spMkLst>
        </pc:spChg>
        <pc:graphicFrameChg chg="add mod">
          <ac:chgData name="chirtter@gmail.com" userId="7773da530cf75294" providerId="LiveId" clId="{E522240F-9A0F-4E30-883F-D1835979C7A6}" dt="2023-10-10T07:56:50.783" v="241" actId="14100"/>
          <ac:graphicFrameMkLst>
            <pc:docMk/>
            <pc:sldMk cId="1584748450" sldId="280"/>
            <ac:graphicFrameMk id="4" creationId="{8B15ABCF-F6FA-95A2-B019-234BE448605D}"/>
          </ac:graphicFrameMkLst>
        </pc:graphicFrameChg>
      </pc:sldChg>
      <pc:sldChg chg="addSp delSp modSp new mod ord">
        <pc:chgData name="chirtter@gmail.com" userId="7773da530cf75294" providerId="LiveId" clId="{E522240F-9A0F-4E30-883F-D1835979C7A6}" dt="2023-10-10T08:02:16.081" v="332"/>
        <pc:sldMkLst>
          <pc:docMk/>
          <pc:sldMk cId="2230668532" sldId="281"/>
        </pc:sldMkLst>
        <pc:spChg chg="mod">
          <ac:chgData name="chirtter@gmail.com" userId="7773da530cf75294" providerId="LiveId" clId="{E522240F-9A0F-4E30-883F-D1835979C7A6}" dt="2023-10-10T08:01:26.906" v="327" actId="14100"/>
          <ac:spMkLst>
            <pc:docMk/>
            <pc:sldMk cId="2230668532" sldId="281"/>
            <ac:spMk id="2" creationId="{9121CA75-1811-4036-0CD9-F798B5538DEB}"/>
          </ac:spMkLst>
        </pc:spChg>
        <pc:spChg chg="del">
          <ac:chgData name="chirtter@gmail.com" userId="7773da530cf75294" providerId="LiveId" clId="{E522240F-9A0F-4E30-883F-D1835979C7A6}" dt="2023-10-10T07:58:35.849" v="243"/>
          <ac:spMkLst>
            <pc:docMk/>
            <pc:sldMk cId="2230668532" sldId="281"/>
            <ac:spMk id="3" creationId="{1DC38E64-3C97-48DE-1F4C-AAE4219BDD33}"/>
          </ac:spMkLst>
        </pc:spChg>
        <pc:graphicFrameChg chg="add mod">
          <ac:chgData name="chirtter@gmail.com" userId="7773da530cf75294" providerId="LiveId" clId="{E522240F-9A0F-4E30-883F-D1835979C7A6}" dt="2023-10-10T08:01:30.355" v="328" actId="14100"/>
          <ac:graphicFrameMkLst>
            <pc:docMk/>
            <pc:sldMk cId="2230668532" sldId="281"/>
            <ac:graphicFrameMk id="4" creationId="{BCCA5852-020A-046E-AED8-019305D4781D}"/>
          </ac:graphicFrameMkLst>
        </pc:graphicFrameChg>
      </pc:sldChg>
      <pc:sldChg chg="addSp delSp modSp new mod">
        <pc:chgData name="chirtter@gmail.com" userId="7773da530cf75294" providerId="LiveId" clId="{E522240F-9A0F-4E30-883F-D1835979C7A6}" dt="2023-10-10T08:54:44.472" v="416" actId="14100"/>
        <pc:sldMkLst>
          <pc:docMk/>
          <pc:sldMk cId="2218017252" sldId="282"/>
        </pc:sldMkLst>
        <pc:spChg chg="mod">
          <ac:chgData name="chirtter@gmail.com" userId="7773da530cf75294" providerId="LiveId" clId="{E522240F-9A0F-4E30-883F-D1835979C7A6}" dt="2023-10-10T08:54:44.472" v="416" actId="14100"/>
          <ac:spMkLst>
            <pc:docMk/>
            <pc:sldMk cId="2218017252" sldId="282"/>
            <ac:spMk id="2" creationId="{9FD137FA-A1FD-BABC-A2BF-B5FB377DD9C4}"/>
          </ac:spMkLst>
        </pc:spChg>
        <pc:spChg chg="del">
          <ac:chgData name="chirtter@gmail.com" userId="7773da530cf75294" providerId="LiveId" clId="{E522240F-9A0F-4E30-883F-D1835979C7A6}" dt="2023-10-10T08:50:19.051" v="334"/>
          <ac:spMkLst>
            <pc:docMk/>
            <pc:sldMk cId="2218017252" sldId="282"/>
            <ac:spMk id="3" creationId="{A351C910-5E71-B4F3-6605-F10C3C402B19}"/>
          </ac:spMkLst>
        </pc:spChg>
        <pc:graphicFrameChg chg="add mod">
          <ac:chgData name="chirtter@gmail.com" userId="7773da530cf75294" providerId="LiveId" clId="{E522240F-9A0F-4E30-883F-D1835979C7A6}" dt="2023-10-10T08:54:41.037" v="415" actId="14100"/>
          <ac:graphicFrameMkLst>
            <pc:docMk/>
            <pc:sldMk cId="2218017252" sldId="282"/>
            <ac:graphicFrameMk id="4" creationId="{A86E5FF3-B06F-D880-BDA9-A24354C3840C}"/>
          </ac:graphicFrameMkLst>
        </pc:graphicFrameChg>
      </pc:sldChg>
    </pc:docChg>
  </pc:docChgLst>
  <pc:docChgLst>
    <pc:chgData name="chirtter@gmail.com" userId="7773da530cf75294" providerId="LiveId" clId="{FC269F1C-AFF1-41BD-82A4-2EA7F68B7AAA}"/>
    <pc:docChg chg="custSel addSld delSld modSld sldOrd">
      <pc:chgData name="chirtter@gmail.com" userId="7773da530cf75294" providerId="LiveId" clId="{FC269F1C-AFF1-41BD-82A4-2EA7F68B7AAA}" dt="2023-04-27T02:10:20.609" v="9" actId="47"/>
      <pc:docMkLst>
        <pc:docMk/>
      </pc:docMkLst>
      <pc:sldChg chg="del">
        <pc:chgData name="chirtter@gmail.com" userId="7773da530cf75294" providerId="LiveId" clId="{FC269F1C-AFF1-41BD-82A4-2EA7F68B7AAA}" dt="2023-04-27T02:10:19.399" v="8" actId="47"/>
        <pc:sldMkLst>
          <pc:docMk/>
          <pc:sldMk cId="3117940104" sldId="272"/>
        </pc:sldMkLst>
      </pc:sldChg>
      <pc:sldChg chg="del">
        <pc:chgData name="chirtter@gmail.com" userId="7773da530cf75294" providerId="LiveId" clId="{FC269F1C-AFF1-41BD-82A4-2EA7F68B7AAA}" dt="2023-04-27T02:10:20.609" v="9" actId="47"/>
        <pc:sldMkLst>
          <pc:docMk/>
          <pc:sldMk cId="3437346540" sldId="273"/>
        </pc:sldMkLst>
      </pc:sldChg>
      <pc:sldChg chg="del">
        <pc:chgData name="chirtter@gmail.com" userId="7773da530cf75294" providerId="LiveId" clId="{FC269F1C-AFF1-41BD-82A4-2EA7F68B7AAA}" dt="2023-04-27T02:09:15.454" v="5" actId="47"/>
        <pc:sldMkLst>
          <pc:docMk/>
          <pc:sldMk cId="2487203540" sldId="274"/>
        </pc:sldMkLst>
      </pc:sldChg>
      <pc:sldChg chg="del">
        <pc:chgData name="chirtter@gmail.com" userId="7773da530cf75294" providerId="LiveId" clId="{FC269F1C-AFF1-41BD-82A4-2EA7F68B7AAA}" dt="2023-04-21T07:18:19.508" v="0" actId="47"/>
        <pc:sldMkLst>
          <pc:docMk/>
          <pc:sldMk cId="4060163992" sldId="275"/>
        </pc:sldMkLst>
      </pc:sldChg>
      <pc:sldChg chg="addSp delSp modSp new mod ord">
        <pc:chgData name="chirtter@gmail.com" userId="7773da530cf75294" providerId="LiveId" clId="{FC269F1C-AFF1-41BD-82A4-2EA7F68B7AAA}" dt="2023-04-27T02:09:17.649" v="7"/>
        <pc:sldMkLst>
          <pc:docMk/>
          <pc:sldMk cId="2730466362" sldId="277"/>
        </pc:sldMkLst>
        <pc:spChg chg="del">
          <ac:chgData name="chirtter@gmail.com" userId="7773da530cf75294" providerId="LiveId" clId="{FC269F1C-AFF1-41BD-82A4-2EA7F68B7AAA}" dt="2023-04-27T02:08:38.109" v="3" actId="478"/>
          <ac:spMkLst>
            <pc:docMk/>
            <pc:sldMk cId="2730466362" sldId="277"/>
            <ac:spMk id="2" creationId="{BB035752-BF84-52AB-1471-0BD63DB315CB}"/>
          </ac:spMkLst>
        </pc:spChg>
        <pc:spChg chg="del">
          <ac:chgData name="chirtter@gmail.com" userId="7773da530cf75294" providerId="LiveId" clId="{FC269F1C-AFF1-41BD-82A4-2EA7F68B7AAA}" dt="2023-04-27T02:08:28.294" v="2"/>
          <ac:spMkLst>
            <pc:docMk/>
            <pc:sldMk cId="2730466362" sldId="277"/>
            <ac:spMk id="3" creationId="{04458072-DF8E-CA59-A3F6-01449D3DDD5B}"/>
          </ac:spMkLst>
        </pc:spChg>
        <pc:graphicFrameChg chg="add mod">
          <ac:chgData name="chirtter@gmail.com" userId="7773da530cf75294" providerId="LiveId" clId="{FC269F1C-AFF1-41BD-82A4-2EA7F68B7AAA}" dt="2023-04-27T02:09:04.539" v="4" actId="14100"/>
          <ac:graphicFrameMkLst>
            <pc:docMk/>
            <pc:sldMk cId="2730466362" sldId="277"/>
            <ac:graphicFrameMk id="4" creationId="{3766A934-ED50-BA6D-FCC8-FCFE252C8298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'[สถิติ ศกพ 61-66(2).xlsx]Sheet1'!$A$18</c:f>
              <c:strCache>
                <c:ptCount val="1"/>
                <c:pt idx="0">
                  <c:v>จำนวนผู้รับบริการ 2566 (คน)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6C-45A8-821B-372D9A0ACB2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6C-45A8-821B-372D9A0ACB2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6C-45A8-821B-372D9A0ACB2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6C-45A8-821B-372D9A0ACB2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76C-45A8-821B-372D9A0ACB2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76C-45A8-821B-372D9A0ACB2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76C-45A8-821B-372D9A0ACB2C}"/>
              </c:ext>
            </c:extLst>
          </c:dPt>
          <c:dLbls>
            <c:dLbl>
              <c:idx val="0"/>
              <c:layout>
                <c:manualLayout>
                  <c:x val="1.7124557799840236E-3"/>
                  <c:y val="-2.0391799745409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6C-45A8-821B-372D9A0ACB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'[สถิติ ศกพ 61-66(2).xlsx]Sheet1'!$B$17:$H$17</c:f>
              <c:strCache>
                <c:ptCount val="7"/>
                <c:pt idx="0">
                  <c:v>OPD</c:v>
                </c:pt>
                <c:pt idx="1">
                  <c:v>ล้างไต</c:v>
                </c:pt>
                <c:pt idx="2">
                  <c:v>แผนไทย</c:v>
                </c:pt>
                <c:pt idx="3">
                  <c:v>แผนจีน</c:v>
                </c:pt>
                <c:pt idx="4">
                  <c:v>กายภาพ</c:v>
                </c:pt>
                <c:pt idx="5">
                  <c:v>IPD</c:v>
                </c:pt>
                <c:pt idx="6">
                  <c:v>ทันตกรรม</c:v>
                </c:pt>
              </c:strCache>
            </c:strRef>
          </c:cat>
          <c:val>
            <c:numRef>
              <c:f>'[สถิติ ศกพ 61-66(2).xlsx]Sheet1'!$B$18:$H$18</c:f>
              <c:numCache>
                <c:formatCode>_(* #,##0_);_(* \(#,##0\);_(* "-"??_);_(@_)</c:formatCode>
                <c:ptCount val="7"/>
                <c:pt idx="0">
                  <c:v>31528</c:v>
                </c:pt>
                <c:pt idx="1">
                  <c:v>8920</c:v>
                </c:pt>
                <c:pt idx="2">
                  <c:v>10981</c:v>
                </c:pt>
                <c:pt idx="3">
                  <c:v>5829</c:v>
                </c:pt>
                <c:pt idx="4">
                  <c:v>4773</c:v>
                </c:pt>
                <c:pt idx="5">
                  <c:v>318</c:v>
                </c:pt>
                <c:pt idx="6">
                  <c:v>2789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76C-45A8-821B-372D9A0ACB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'[สถิติ ศกพ 61-66(2).xlsx]Sheet1'!$A$21</c:f>
              <c:strCache>
                <c:ptCount val="1"/>
                <c:pt idx="0">
                  <c:v>รายได้ศูนย์การแพทย์ 2566 (บาท)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24-45BB-AEC8-9FAB6E8859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24-45BB-AEC8-9FAB6E8859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224-45BB-AEC8-9FAB6E88597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224-45BB-AEC8-9FAB6E88597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224-45BB-AEC8-9FAB6E88597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224-45BB-AEC8-9FAB6E88597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224-45BB-AEC8-9FAB6E88597F}"/>
              </c:ext>
            </c:extLst>
          </c:dPt>
          <c:dLbls>
            <c:dLbl>
              <c:idx val="0"/>
              <c:layout>
                <c:manualLayout>
                  <c:x val="1.591611510517707E-2"/>
                  <c:y val="-2.5366910132010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24-45BB-AEC8-9FAB6E88597F}"/>
                </c:ext>
              </c:extLst>
            </c:dLbl>
            <c:dLbl>
              <c:idx val="1"/>
              <c:layout>
                <c:manualLayout>
                  <c:x val="-2.7509699874472212E-2"/>
                  <c:y val="-0.115607429255093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24-45BB-AEC8-9FAB6E8859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'[สถิติ ศกพ 61-66(2).xlsx]Sheet1'!$B$20:$H$20</c:f>
              <c:strCache>
                <c:ptCount val="7"/>
                <c:pt idx="0">
                  <c:v>OPD</c:v>
                </c:pt>
                <c:pt idx="1">
                  <c:v>ล้างไต</c:v>
                </c:pt>
                <c:pt idx="2">
                  <c:v>แผนไทย</c:v>
                </c:pt>
                <c:pt idx="3">
                  <c:v>แผนจีน</c:v>
                </c:pt>
                <c:pt idx="4">
                  <c:v>กายภาพ</c:v>
                </c:pt>
                <c:pt idx="5">
                  <c:v>IPD</c:v>
                </c:pt>
                <c:pt idx="6">
                  <c:v>ทันตกรรม</c:v>
                </c:pt>
              </c:strCache>
            </c:strRef>
          </c:cat>
          <c:val>
            <c:numRef>
              <c:f>'[สถิติ ศกพ 61-66(2).xlsx]Sheet1'!$B$21:$H$21</c:f>
              <c:numCache>
                <c:formatCode>_-* #,##0_-;\-* #,##0_-;_-* "-"??_-;_-@_-</c:formatCode>
                <c:ptCount val="7"/>
                <c:pt idx="0">
                  <c:v>41263141</c:v>
                </c:pt>
                <c:pt idx="1">
                  <c:v>16393556</c:v>
                </c:pt>
                <c:pt idx="2" formatCode="_(* #,##0_);_(* \(#,##0\);_(* &quot;-&quot;??_);_(@_)">
                  <c:v>4426111</c:v>
                </c:pt>
                <c:pt idx="3" formatCode="_(* #,##0_);_(* \(#,##0\);_(* &quot;-&quot;??_);_(@_)">
                  <c:v>1849275</c:v>
                </c:pt>
                <c:pt idx="4">
                  <c:v>2698050</c:v>
                </c:pt>
                <c:pt idx="5">
                  <c:v>4116842</c:v>
                </c:pt>
                <c:pt idx="6">
                  <c:v>2691658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224-45BB-AEC8-9FAB6E885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'[สถิติ ศกพ 61-66(2).xlsx]Sheet1'!$A$36</c:f>
              <c:strCache>
                <c:ptCount val="1"/>
                <c:pt idx="0">
                  <c:v>จำนวนผู้รับบริการศูนย์การแพทย์ 6 เดือนแรก ปีงบประมาณ 2566(ราย)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'[สถิติ ศกพ 61-66(2).xlsx]Sheet1'!$B$35:$H$35</c:f>
              <c:strCache>
                <c:ptCount val="7"/>
                <c:pt idx="0">
                  <c:v>OPD</c:v>
                </c:pt>
                <c:pt idx="1">
                  <c:v>ล้างไต</c:v>
                </c:pt>
                <c:pt idx="2">
                  <c:v>แผนไทย</c:v>
                </c:pt>
                <c:pt idx="3">
                  <c:v>แผนจีน</c:v>
                </c:pt>
                <c:pt idx="4">
                  <c:v>กายภาพ</c:v>
                </c:pt>
                <c:pt idx="5">
                  <c:v>IPD</c:v>
                </c:pt>
                <c:pt idx="6">
                  <c:v>ทันตกรรม</c:v>
                </c:pt>
              </c:strCache>
            </c:strRef>
          </c:cat>
          <c:val>
            <c:numRef>
              <c:f>'[สถิติ ศกพ 61-66(2).xlsx]Sheet1'!$B$36:$H$36</c:f>
              <c:numCache>
                <c:formatCode>_(* #,##0_);_(* \(#,##0\);_(* "-"??_);_(@_)</c:formatCode>
                <c:ptCount val="7"/>
                <c:pt idx="0">
                  <c:v>14234</c:v>
                </c:pt>
                <c:pt idx="1">
                  <c:v>4387</c:v>
                </c:pt>
                <c:pt idx="2">
                  <c:v>5491</c:v>
                </c:pt>
                <c:pt idx="3">
                  <c:v>2885</c:v>
                </c:pt>
                <c:pt idx="4">
                  <c:v>2480</c:v>
                </c:pt>
                <c:pt idx="5">
                  <c:v>128</c:v>
                </c:pt>
                <c:pt idx="6">
                  <c:v>1370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29-4A19-B536-4FCFF35CDAEC}"/>
            </c:ext>
          </c:extLst>
        </c:ser>
        <c:ser>
          <c:idx val="1"/>
          <c:order val="1"/>
          <c:tx>
            <c:strRef>
              <c:f>'[สถิติ ศกพ 61-66(2).xlsx]Sheet1'!$A$37</c:f>
              <c:strCache>
                <c:ptCount val="1"/>
                <c:pt idx="0">
                  <c:v>จำนวนผู้รับบริการศูนย์การแพทย์ 6 เดือนหลัง ปีงบประมาณ 2566(ราย)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'[สถิติ ศกพ 61-66(2).xlsx]Sheet1'!$B$35:$H$35</c:f>
              <c:strCache>
                <c:ptCount val="7"/>
                <c:pt idx="0">
                  <c:v>OPD</c:v>
                </c:pt>
                <c:pt idx="1">
                  <c:v>ล้างไต</c:v>
                </c:pt>
                <c:pt idx="2">
                  <c:v>แผนไทย</c:v>
                </c:pt>
                <c:pt idx="3">
                  <c:v>แผนจีน</c:v>
                </c:pt>
                <c:pt idx="4">
                  <c:v>กายภาพ</c:v>
                </c:pt>
                <c:pt idx="5">
                  <c:v>IPD</c:v>
                </c:pt>
                <c:pt idx="6">
                  <c:v>ทันตกรรม</c:v>
                </c:pt>
              </c:strCache>
            </c:strRef>
          </c:cat>
          <c:val>
            <c:numRef>
              <c:f>'[สถิติ ศกพ 61-66(2).xlsx]Sheet1'!$B$37:$H$37</c:f>
              <c:numCache>
                <c:formatCode>_(* #,##0_);_(* \(#,##0\);_(* "-"??_);_(@_)</c:formatCode>
                <c:ptCount val="7"/>
                <c:pt idx="0">
                  <c:v>17294</c:v>
                </c:pt>
                <c:pt idx="1">
                  <c:v>4533</c:v>
                </c:pt>
                <c:pt idx="2">
                  <c:v>5490</c:v>
                </c:pt>
                <c:pt idx="3">
                  <c:v>2944</c:v>
                </c:pt>
                <c:pt idx="4">
                  <c:v>2293</c:v>
                </c:pt>
                <c:pt idx="5">
                  <c:v>190</c:v>
                </c:pt>
                <c:pt idx="6">
                  <c:v>1419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29-4A19-B536-4FCFF35CD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7986216"/>
        <c:axId val="667988016"/>
      </c:barChart>
      <c:catAx>
        <c:axId val="667986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988016"/>
        <c:crosses val="autoZero"/>
        <c:auto val="1"/>
        <c:lblAlgn val="ctr"/>
        <c:lblOffset val="100"/>
        <c:noMultiLvlLbl val="0"/>
      </c:catAx>
      <c:valAx>
        <c:axId val="66798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986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'[สถิติ ศกพ 61-66(2).xlsx]Sheet1'!$A$32</c:f>
              <c:strCache>
                <c:ptCount val="1"/>
                <c:pt idx="0">
                  <c:v>รายได้ศูนย์การแพทย์6 เดือนแรกปีงบประมาณ 2566(บาท)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'[สถิติ ศกพ 61-66(2).xlsx]Sheet1'!$B$31:$H$31</c:f>
              <c:strCache>
                <c:ptCount val="7"/>
                <c:pt idx="0">
                  <c:v>OPD</c:v>
                </c:pt>
                <c:pt idx="1">
                  <c:v>ล้างไต</c:v>
                </c:pt>
                <c:pt idx="2">
                  <c:v>แผนไทย</c:v>
                </c:pt>
                <c:pt idx="3">
                  <c:v>แผนจีน</c:v>
                </c:pt>
                <c:pt idx="4">
                  <c:v>กายภาพ</c:v>
                </c:pt>
                <c:pt idx="5">
                  <c:v>IPD</c:v>
                </c:pt>
                <c:pt idx="6">
                  <c:v>ทันตกรรม</c:v>
                </c:pt>
              </c:strCache>
            </c:strRef>
          </c:cat>
          <c:val>
            <c:numRef>
              <c:f>'[สถิติ ศกพ 61-66(2).xlsx]Sheet1'!$B$32:$H$32</c:f>
              <c:numCache>
                <c:formatCode>_(* #,##0_);_(* \(#,##0\);_(* "-"??_);_(@_)</c:formatCode>
                <c:ptCount val="7"/>
                <c:pt idx="0">
                  <c:v>17902197</c:v>
                </c:pt>
                <c:pt idx="1">
                  <c:v>8104331</c:v>
                </c:pt>
                <c:pt idx="2">
                  <c:v>2358701</c:v>
                </c:pt>
                <c:pt idx="3">
                  <c:v>936840</c:v>
                </c:pt>
                <c:pt idx="4">
                  <c:v>1389780</c:v>
                </c:pt>
                <c:pt idx="5">
                  <c:v>1648484</c:v>
                </c:pt>
                <c:pt idx="6">
                  <c:v>1186859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D7-4513-BDFA-31F8D15E51A6}"/>
            </c:ext>
          </c:extLst>
        </c:ser>
        <c:ser>
          <c:idx val="1"/>
          <c:order val="1"/>
          <c:tx>
            <c:strRef>
              <c:f>'[สถิติ ศกพ 61-66(2).xlsx]Sheet1'!$A$33</c:f>
              <c:strCache>
                <c:ptCount val="1"/>
                <c:pt idx="0">
                  <c:v>รายได้ศูนย์การแพทย์6 เดือนหลังปีงบประมาณ 2566(บาท)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'[สถิติ ศกพ 61-66(2).xlsx]Sheet1'!$B$31:$H$31</c:f>
              <c:strCache>
                <c:ptCount val="7"/>
                <c:pt idx="0">
                  <c:v>OPD</c:v>
                </c:pt>
                <c:pt idx="1">
                  <c:v>ล้างไต</c:v>
                </c:pt>
                <c:pt idx="2">
                  <c:v>แผนไทย</c:v>
                </c:pt>
                <c:pt idx="3">
                  <c:v>แผนจีน</c:v>
                </c:pt>
                <c:pt idx="4">
                  <c:v>กายภาพ</c:v>
                </c:pt>
                <c:pt idx="5">
                  <c:v>IPD</c:v>
                </c:pt>
                <c:pt idx="6">
                  <c:v>ทันตกรรม</c:v>
                </c:pt>
              </c:strCache>
            </c:strRef>
          </c:cat>
          <c:val>
            <c:numRef>
              <c:f>'[สถิติ ศกพ 61-66(2).xlsx]Sheet1'!$B$33:$H$33</c:f>
              <c:numCache>
                <c:formatCode>_(* #,##0_);_(* \(#,##0\);_(* "-"??_);_(@_)</c:formatCode>
                <c:ptCount val="7"/>
                <c:pt idx="0">
                  <c:v>23360943</c:v>
                </c:pt>
                <c:pt idx="1">
                  <c:v>8289225</c:v>
                </c:pt>
                <c:pt idx="2">
                  <c:v>2067409</c:v>
                </c:pt>
                <c:pt idx="3">
                  <c:v>912435</c:v>
                </c:pt>
                <c:pt idx="4">
                  <c:v>1308270</c:v>
                </c:pt>
                <c:pt idx="5">
                  <c:v>2468358</c:v>
                </c:pt>
                <c:pt idx="6">
                  <c:v>1504798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D7-4513-BDFA-31F8D15E51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0714008"/>
        <c:axId val="800716528"/>
      </c:barChart>
      <c:catAx>
        <c:axId val="80071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716528"/>
        <c:crosses val="autoZero"/>
        <c:auto val="1"/>
        <c:lblAlgn val="ctr"/>
        <c:lblOffset val="100"/>
        <c:noMultiLvlLbl val="0"/>
      </c:catAx>
      <c:valAx>
        <c:axId val="80071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714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'[สถิติ ศกพ 61-66(2).xlsx]Sheet1'!$A$45</c:f>
              <c:strCache>
                <c:ptCount val="1"/>
                <c:pt idx="0">
                  <c:v>รายได้ค่ายารายไตรมาส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'[สถิติ ศกพ 61-66(2).xlsx]Sheet1'!$B$44:$I$44</c:f>
              <c:strCache>
                <c:ptCount val="8"/>
                <c:pt idx="0">
                  <c:v>Q1/2565</c:v>
                </c:pt>
                <c:pt idx="1">
                  <c:v>Q2/2565</c:v>
                </c:pt>
                <c:pt idx="2">
                  <c:v>Q3/2565</c:v>
                </c:pt>
                <c:pt idx="3">
                  <c:v>Q4/2565</c:v>
                </c:pt>
                <c:pt idx="4">
                  <c:v>Q1/2566</c:v>
                </c:pt>
                <c:pt idx="5">
                  <c:v>Q2/2566</c:v>
                </c:pt>
                <c:pt idx="6">
                  <c:v>Q3/2566</c:v>
                </c:pt>
                <c:pt idx="7">
                  <c:v>Q4/2566</c:v>
                </c:pt>
              </c:strCache>
            </c:strRef>
          </c:cat>
          <c:val>
            <c:numRef>
              <c:f>'[สถิติ ศกพ 61-66(2).xlsx]Sheet1'!$B$45:$I$45</c:f>
              <c:numCache>
                <c:formatCode>_(* #,##0_);_(* \(#,##0\);_(* "-"??_);_(@_)</c:formatCode>
                <c:ptCount val="8"/>
                <c:pt idx="0">
                  <c:v>2390416</c:v>
                </c:pt>
                <c:pt idx="1">
                  <c:v>2604071</c:v>
                </c:pt>
                <c:pt idx="2">
                  <c:v>3030492</c:v>
                </c:pt>
                <c:pt idx="3">
                  <c:v>3998898</c:v>
                </c:pt>
                <c:pt idx="4">
                  <c:v>5407339</c:v>
                </c:pt>
                <c:pt idx="5">
                  <c:v>6886272</c:v>
                </c:pt>
                <c:pt idx="6">
                  <c:v>7842106</c:v>
                </c:pt>
                <c:pt idx="7">
                  <c:v>8135246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EA-43F7-B930-326A8FF5F91B}"/>
            </c:ext>
          </c:extLst>
        </c:ser>
        <c:ser>
          <c:idx val="1"/>
          <c:order val="1"/>
          <c:tx>
            <c:strRef>
              <c:f>'[สถิติ ศกพ 61-66(2).xlsx]Sheet1'!$A$46</c:f>
              <c:strCache>
                <c:ptCount val="1"/>
                <c:pt idx="0">
                  <c:v>ต้นทุนราคายารายไตรมาส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'[สถิติ ศกพ 61-66(2).xlsx]Sheet1'!$B$44:$I$44</c:f>
              <c:strCache>
                <c:ptCount val="8"/>
                <c:pt idx="0">
                  <c:v>Q1/2565</c:v>
                </c:pt>
                <c:pt idx="1">
                  <c:v>Q2/2565</c:v>
                </c:pt>
                <c:pt idx="2">
                  <c:v>Q3/2565</c:v>
                </c:pt>
                <c:pt idx="3">
                  <c:v>Q4/2565</c:v>
                </c:pt>
                <c:pt idx="4">
                  <c:v>Q1/2566</c:v>
                </c:pt>
                <c:pt idx="5">
                  <c:v>Q2/2566</c:v>
                </c:pt>
                <c:pt idx="6">
                  <c:v>Q3/2566</c:v>
                </c:pt>
                <c:pt idx="7">
                  <c:v>Q4/2566</c:v>
                </c:pt>
              </c:strCache>
            </c:strRef>
          </c:cat>
          <c:val>
            <c:numRef>
              <c:f>'[สถิติ ศกพ 61-66(2).xlsx]Sheet1'!$B$46:$I$46</c:f>
              <c:numCache>
                <c:formatCode>_(* #,##0_);_(* \(#,##0\);_(* "-"??_);_(@_)</c:formatCode>
                <c:ptCount val="8"/>
                <c:pt idx="0">
                  <c:v>1759180</c:v>
                </c:pt>
                <c:pt idx="1">
                  <c:v>1914566</c:v>
                </c:pt>
                <c:pt idx="2">
                  <c:v>2237672</c:v>
                </c:pt>
                <c:pt idx="3">
                  <c:v>2937714</c:v>
                </c:pt>
                <c:pt idx="4">
                  <c:v>4092093</c:v>
                </c:pt>
                <c:pt idx="5">
                  <c:v>5338391</c:v>
                </c:pt>
                <c:pt idx="6">
                  <c:v>5836605</c:v>
                </c:pt>
                <c:pt idx="7">
                  <c:v>6305408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EA-43F7-B930-326A8FF5F9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3875096"/>
        <c:axId val="553873296"/>
      </c:lineChart>
      <c:catAx>
        <c:axId val="553875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3873296"/>
        <c:crosses val="autoZero"/>
        <c:auto val="1"/>
        <c:lblAlgn val="ctr"/>
        <c:lblOffset val="100"/>
        <c:noMultiLvlLbl val="0"/>
      </c:catAx>
      <c:valAx>
        <c:axId val="553873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3875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10037-DFAA-50AD-F2CB-2BED82CA3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144823-8445-F33B-2B44-246D1154F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9C03A-5965-668C-498A-7E2C03F39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A106-5593-455B-9077-B316ECF7D9E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89C29-D32F-C504-3162-49BB36E35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F030C-6271-9DC4-697E-A5CA3EF6B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355A-848F-479B-BEC7-536D3C2A9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5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5CF87-BCB2-DDA3-CBF1-AB9E5E8F2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6635F-01EB-00A5-5C37-4B056E03D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006FE-BEF4-291C-0186-A3511E30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A106-5593-455B-9077-B316ECF7D9E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447CD-162C-8354-D6C3-B977EDE41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DB36D-A337-426B-BC91-4B695421A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355A-848F-479B-BEC7-536D3C2A9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6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7D26D4-CBFD-6C6D-C0ED-55748FA62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C617A-1BED-250F-FFAB-EB3A66C12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BC242-D49E-8854-D7C4-017B224ED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A106-5593-455B-9077-B316ECF7D9E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B180A-246D-E5BF-D493-D02CEBFC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07901-D53E-BDD2-BFDD-096A3017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355A-848F-479B-BEC7-536D3C2A9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5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C7DA4-E1E2-F0E9-E14D-CF402CF2A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49EED-5CB6-F754-2448-5750EBCC7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BFAFD-216B-7406-47FA-D056755A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A106-5593-455B-9077-B316ECF7D9E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5A52E-3351-F250-1DC2-57619D7ED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46EF7-F91F-2014-5E8A-19F7997AC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355A-848F-479B-BEC7-536D3C2A9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9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BC38-77C2-3597-3690-45F8FBB76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E1FC9-C183-3D86-9F5C-1475A2CD0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7FD12-388F-EF5B-CA12-52FF8B1F5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A106-5593-455B-9077-B316ECF7D9E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7B5CA-CA70-046F-BF6C-97401D2DE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DABCB-DAA6-C6D1-DE06-5E9551C7F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355A-848F-479B-BEC7-536D3C2A9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8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2FD8B-9384-7CF8-6165-926EBB390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9B422-380D-F03E-4D9A-39EB93FAC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6F790-47FC-F6DB-DB53-1BC54AE84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FC2C4-7076-982E-F471-B6DFCC94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A106-5593-455B-9077-B316ECF7D9E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4E2FB-DCAB-02BD-8DB4-B4E67B11B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24AD4-EB4A-113D-B35D-85F10747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355A-848F-479B-BEC7-536D3C2A9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3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3D9C5-4732-0C29-04C1-175A94C7B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BC4CD-CA02-2BCC-F3CC-6B665AE15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C903A-D1A8-EE03-C3B1-944374AE2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F8463A-139B-FEE1-917E-5C03052C53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3C16D9-BE7D-81F2-52F3-99D0F3E652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45EF83-F45D-A34D-F6C7-532CC460C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A106-5593-455B-9077-B316ECF7D9E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AB5FB0-B28F-AE17-5136-161016EC1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340233-7BA9-EC6A-40D6-B49231CF5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355A-848F-479B-BEC7-536D3C2A9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7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68730-DFDE-E331-2868-043016FE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767C2E-37AA-AA68-58EB-26D0287C1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A106-5593-455B-9077-B316ECF7D9E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65F495-9AF4-15E1-7393-B60505DFA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A6B118-BFC5-4BFA-299F-663D03FF1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355A-848F-479B-BEC7-536D3C2A9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9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8DABD-E59D-79B3-2B25-4C4DDCC61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A106-5593-455B-9077-B316ECF7D9E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0FFDF1-87CC-1300-0D2D-F4CDEB333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0B14A-450C-7231-2402-F82D5FEAB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355A-848F-479B-BEC7-536D3C2A9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1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30F66-15BE-E46E-0601-424D223B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E9CE4-5CCD-8233-6668-1CA2469F0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C2D0D-A4EE-CB70-AB48-96828B33A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B99D4-6135-06C4-1514-D0068B5D1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A106-5593-455B-9077-B316ECF7D9E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0E8E4-06D5-9680-EC9D-AF773469D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E3FAA-ECC7-71F6-38CD-91ADE7D86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355A-848F-479B-BEC7-536D3C2A9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0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AA63A-D60B-9820-8800-5FAF9AAEE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52189C-7F07-CB97-06D1-7F6562568A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B273D-2AD3-2095-C200-1113459FD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5D37A-B137-181F-61FD-8F3378A33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A106-5593-455B-9077-B316ECF7D9E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84B21-3BE7-441A-A3E6-D8759D290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030FA-B049-F970-16B7-5A148F016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355A-848F-479B-BEC7-536D3C2A9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5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133385-9B9A-4A01-8330-A0B5B20AC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C6BB6-FFA7-7447-F58B-9FF3E31FD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A80F6-190D-857A-E50E-098D192CF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CA106-5593-455B-9077-B316ECF7D9E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B6B54-ED9B-86DB-55FE-9B7F2CE191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C5E8C-0EB9-591E-090F-F2B400B19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C355A-848F-479B-BEC7-536D3C2A9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1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1C325-45BD-B774-932F-C77331B97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pPr algn="ctr"/>
            <a:r>
              <a:rPr lang="th-TH" sz="3200" b="1" dirty="0"/>
              <a:t>จำนวนผู้รับบริการศูนย์การแพทย์ แยกตามแผนก ปีงบประมาณ </a:t>
            </a:r>
            <a:r>
              <a:rPr lang="en-US" sz="2000" b="1" dirty="0"/>
              <a:t>2566</a:t>
            </a:r>
            <a:r>
              <a:rPr lang="th-TH" sz="3200" b="1" dirty="0"/>
              <a:t> ( ราย )</a:t>
            </a:r>
            <a:endParaRPr lang="en-US" sz="32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E1236DA-ACC9-852F-3FDD-736547392B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805944"/>
              </p:ext>
            </p:extLst>
          </p:nvPr>
        </p:nvGraphicFramePr>
        <p:xfrm>
          <a:off x="838200" y="1158240"/>
          <a:ext cx="10515600" cy="5334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893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B7F7E-6071-E74F-FD8D-BE4268D3B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rmAutofit/>
          </a:bodyPr>
          <a:lstStyle/>
          <a:p>
            <a:pPr algn="ctr"/>
            <a:r>
              <a:rPr lang="th-TH" sz="3200" b="1" dirty="0"/>
              <a:t>รายได้ศูนย์การแพทย์ แยกตามแผนก ปีงบประมาณ </a:t>
            </a:r>
            <a:r>
              <a:rPr lang="en-US" sz="2000" b="1" dirty="0"/>
              <a:t>2566</a:t>
            </a:r>
            <a:r>
              <a:rPr lang="en-US" sz="3200" b="1" dirty="0"/>
              <a:t> </a:t>
            </a:r>
            <a:r>
              <a:rPr lang="th-TH" sz="3200" b="1" dirty="0"/>
              <a:t>( บาท )</a:t>
            </a:r>
            <a:endParaRPr lang="en-US" sz="32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D19510-56CE-880D-1048-69895EB4D5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409752"/>
              </p:ext>
            </p:extLst>
          </p:nvPr>
        </p:nvGraphicFramePr>
        <p:xfrm>
          <a:off x="838200" y="1198880"/>
          <a:ext cx="10515600" cy="517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9024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1CA75-1811-4036-0CD9-F798B5538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pPr algn="ctr"/>
            <a:r>
              <a:rPr lang="th-TH" sz="2800" b="1" dirty="0"/>
              <a:t>จำนวนผู้รับบริการศูนย์การแพทย์ เปรียบทียบรอบ </a:t>
            </a:r>
            <a:r>
              <a:rPr lang="en-US" sz="2800" b="1" dirty="0"/>
              <a:t>6 </a:t>
            </a:r>
            <a:r>
              <a:rPr lang="th-TH" sz="2800" b="1" dirty="0"/>
              <a:t>เดือน ปีงบประมาณ </a:t>
            </a:r>
            <a:r>
              <a:rPr lang="en-US" sz="2800" b="1" dirty="0"/>
              <a:t>2566</a:t>
            </a:r>
            <a:r>
              <a:rPr lang="th-TH" sz="2800" b="1" dirty="0"/>
              <a:t> (ราย )</a:t>
            </a:r>
            <a:endParaRPr lang="en-US" sz="28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CA5852-020A-046E-AED8-019305D478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975057"/>
              </p:ext>
            </p:extLst>
          </p:nvPr>
        </p:nvGraphicFramePr>
        <p:xfrm>
          <a:off x="838200" y="1219200"/>
          <a:ext cx="10515600" cy="495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066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117A9-1678-404E-E139-16EFD9F29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2800" b="1" dirty="0"/>
              <a:t>รายได้ศูนย์การแพทย์เปรียบเทียบรอบ </a:t>
            </a:r>
            <a:r>
              <a:rPr lang="en-US" sz="2800" b="1" dirty="0"/>
              <a:t>6 </a:t>
            </a:r>
            <a:r>
              <a:rPr lang="th-TH" sz="2800" b="1" dirty="0"/>
              <a:t>เดือน ปีงบประมาร </a:t>
            </a:r>
            <a:r>
              <a:rPr lang="en-US" sz="2800" b="1" dirty="0"/>
              <a:t>2566 </a:t>
            </a:r>
            <a:r>
              <a:rPr lang="th-TH" sz="2800" b="1" dirty="0"/>
              <a:t>( บาท )</a:t>
            </a:r>
            <a:endParaRPr lang="en-US" sz="28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15ABCF-F6FA-95A2-B019-234BE44860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219735"/>
              </p:ext>
            </p:extLst>
          </p:nvPr>
        </p:nvGraphicFramePr>
        <p:xfrm>
          <a:off x="838200" y="1351280"/>
          <a:ext cx="10515600" cy="4825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474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137FA-A1FD-BABC-A2BF-B5FB377DD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915"/>
          </a:xfrm>
        </p:spPr>
        <p:txBody>
          <a:bodyPr>
            <a:normAutofit/>
          </a:bodyPr>
          <a:lstStyle/>
          <a:p>
            <a:pPr algn="ctr"/>
            <a:r>
              <a:rPr lang="th-TH" sz="2800" b="1" dirty="0"/>
              <a:t>รายได้ค่ายาและต้นทุนราคายา รายไตรมาส ปีงบประมาณ </a:t>
            </a:r>
            <a:r>
              <a:rPr lang="en-US" sz="2400" b="1" dirty="0"/>
              <a:t>2565 -2566 </a:t>
            </a:r>
            <a:r>
              <a:rPr lang="th-TH" sz="2800" b="1" dirty="0"/>
              <a:t>( บาท )</a:t>
            </a:r>
            <a:endParaRPr lang="en-US" sz="28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86E5FF3-B06F-D880-BDA9-A24354C384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188789"/>
              </p:ext>
            </p:extLst>
          </p:nvPr>
        </p:nvGraphicFramePr>
        <p:xfrm>
          <a:off x="838200" y="1422400"/>
          <a:ext cx="105156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8017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69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จำนวนผู้รับบริการศูนย์การแพทย์ แยกตามแผนก ปีงบประมาณ 2566 ( ราย )</vt:lpstr>
      <vt:lpstr>รายได้ศูนย์การแพทย์ แยกตามแผนก ปีงบประมาณ 2566 ( บาท )</vt:lpstr>
      <vt:lpstr>จำนวนผู้รับบริการศูนย์การแพทย์ เปรียบทียบรอบ 6 เดือน ปีงบประมาณ 2566 (ราย )</vt:lpstr>
      <vt:lpstr>รายได้ศูนย์การแพทย์เปรียบเทียบรอบ 6 เดือน ปีงบประมาร 2566 ( บาท )</vt:lpstr>
      <vt:lpstr>รายได้ค่ายาและต้นทุนราคายา รายไตรมาส ปีงบประมาณ 2565 -2566 ( บาท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chirtter@gmail.com</dc:creator>
  <cp:lastModifiedBy>chirtter@gmail.com</cp:lastModifiedBy>
  <cp:revision>2</cp:revision>
  <dcterms:created xsi:type="dcterms:W3CDTF">2022-10-12T03:21:07Z</dcterms:created>
  <dcterms:modified xsi:type="dcterms:W3CDTF">2023-10-10T08:54:48Z</dcterms:modified>
</cp:coreProperties>
</file>