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Sheet1!$A$23</c:f>
              <c:strCache>
                <c:ptCount val="1"/>
                <c:pt idx="0">
                  <c:v>รายได้ศูนย์การแพทย์6 เดือนแรกปีงบประมาณ 2566(บาท)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Sheet1!$B$22:$H$22</c:f>
              <c:strCache>
                <c:ptCount val="7"/>
                <c:pt idx="0">
                  <c:v>OPD</c:v>
                </c:pt>
                <c:pt idx="1">
                  <c:v>ล้างไต</c:v>
                </c:pt>
                <c:pt idx="2">
                  <c:v>แผนไทย</c:v>
                </c:pt>
                <c:pt idx="3">
                  <c:v>แผนจีน</c:v>
                </c:pt>
                <c:pt idx="4">
                  <c:v>กายภาพ</c:v>
                </c:pt>
                <c:pt idx="5">
                  <c:v>IPD</c:v>
                </c:pt>
                <c:pt idx="6">
                  <c:v>ทันตกรรม</c:v>
                </c:pt>
              </c:strCache>
            </c:strRef>
          </c:cat>
          <c:val>
            <c:numRef>
              <c:f>Sheet1!$B$23:$H$23</c:f>
              <c:numCache>
                <c:formatCode>_(* #,##0_);_(* \(#,##0\);_(* "-"??_);_(@_)</c:formatCode>
                <c:ptCount val="7"/>
                <c:pt idx="0">
                  <c:v>17902197</c:v>
                </c:pt>
                <c:pt idx="1">
                  <c:v>8104331</c:v>
                </c:pt>
                <c:pt idx="2">
                  <c:v>2358701</c:v>
                </c:pt>
                <c:pt idx="3">
                  <c:v>936840</c:v>
                </c:pt>
                <c:pt idx="4">
                  <c:v>1389780</c:v>
                </c:pt>
                <c:pt idx="5">
                  <c:v>1648484</c:v>
                </c:pt>
                <c:pt idx="6">
                  <c:v>1186859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EB-4D16-B4EF-095962CE2671}"/>
            </c:ext>
          </c:extLst>
        </c:ser>
        <c:ser>
          <c:idx val="1"/>
          <c:order val="1"/>
          <c:tx>
            <c:strRef>
              <c:f>Sheet1!$A$24</c:f>
              <c:strCache>
                <c:ptCount val="1"/>
                <c:pt idx="0">
                  <c:v>รายได้ศูนย์การแพทย์6 เดือนแรกปีงบประมาณ 2567(บาท)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Sheet1!$B$22:$H$22</c:f>
              <c:strCache>
                <c:ptCount val="7"/>
                <c:pt idx="0">
                  <c:v>OPD</c:v>
                </c:pt>
                <c:pt idx="1">
                  <c:v>ล้างไต</c:v>
                </c:pt>
                <c:pt idx="2">
                  <c:v>แผนไทย</c:v>
                </c:pt>
                <c:pt idx="3">
                  <c:v>แผนจีน</c:v>
                </c:pt>
                <c:pt idx="4">
                  <c:v>กายภาพ</c:v>
                </c:pt>
                <c:pt idx="5">
                  <c:v>IPD</c:v>
                </c:pt>
                <c:pt idx="6">
                  <c:v>ทันตกรรม</c:v>
                </c:pt>
              </c:strCache>
            </c:strRef>
          </c:cat>
          <c:val>
            <c:numRef>
              <c:f>Sheet1!$B$24:$H$24</c:f>
              <c:numCache>
                <c:formatCode>_(* #,##0_);_(* \(#,##0\);_(* "-"??_);_(@_)</c:formatCode>
                <c:ptCount val="7"/>
                <c:pt idx="0">
                  <c:v>31559080</c:v>
                </c:pt>
                <c:pt idx="1">
                  <c:v>8587199</c:v>
                </c:pt>
                <c:pt idx="2">
                  <c:v>2307817</c:v>
                </c:pt>
                <c:pt idx="3">
                  <c:v>966182</c:v>
                </c:pt>
                <c:pt idx="4">
                  <c:v>1220450</c:v>
                </c:pt>
                <c:pt idx="5">
                  <c:v>3096562</c:v>
                </c:pt>
                <c:pt idx="6">
                  <c:v>2561346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EB-4D16-B4EF-095962CE26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1380920"/>
        <c:axId val="531375520"/>
      </c:barChart>
      <c:catAx>
        <c:axId val="531380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375520"/>
        <c:crosses val="autoZero"/>
        <c:auto val="1"/>
        <c:lblAlgn val="ctr"/>
        <c:lblOffset val="100"/>
        <c:noMultiLvlLbl val="0"/>
      </c:catAx>
      <c:valAx>
        <c:axId val="531375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380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Sheet1!$A$27</c:f>
              <c:strCache>
                <c:ptCount val="1"/>
                <c:pt idx="0">
                  <c:v>จำนวนผู้รับบริการศูนย์การแพทย์ 6 เดือนแรก ปีงบประมาณ 2566(ราย)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Sheet1!$B$26:$H$26</c:f>
              <c:strCache>
                <c:ptCount val="7"/>
                <c:pt idx="0">
                  <c:v>OPD</c:v>
                </c:pt>
                <c:pt idx="1">
                  <c:v>ล้างไต</c:v>
                </c:pt>
                <c:pt idx="2">
                  <c:v>แผนไทย</c:v>
                </c:pt>
                <c:pt idx="3">
                  <c:v>แผนจีน</c:v>
                </c:pt>
                <c:pt idx="4">
                  <c:v>กายภาพ</c:v>
                </c:pt>
                <c:pt idx="5">
                  <c:v>IPD</c:v>
                </c:pt>
                <c:pt idx="6">
                  <c:v>ทันตกรรม</c:v>
                </c:pt>
              </c:strCache>
            </c:strRef>
          </c:cat>
          <c:val>
            <c:numRef>
              <c:f>Sheet1!$B$27:$H$27</c:f>
              <c:numCache>
                <c:formatCode>_(* #,##0_);_(* \(#,##0\);_(* "-"??_);_(@_)</c:formatCode>
                <c:ptCount val="7"/>
                <c:pt idx="0">
                  <c:v>14234</c:v>
                </c:pt>
                <c:pt idx="1">
                  <c:v>4387</c:v>
                </c:pt>
                <c:pt idx="2">
                  <c:v>5491</c:v>
                </c:pt>
                <c:pt idx="3">
                  <c:v>2885</c:v>
                </c:pt>
                <c:pt idx="4">
                  <c:v>2480</c:v>
                </c:pt>
                <c:pt idx="5">
                  <c:v>128</c:v>
                </c:pt>
                <c:pt idx="6">
                  <c:v>1370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6F-42FF-A4EE-25290A3A5921}"/>
            </c:ext>
          </c:extLst>
        </c:ser>
        <c:ser>
          <c:idx val="1"/>
          <c:order val="1"/>
          <c:tx>
            <c:strRef>
              <c:f>Sheet1!$A$28</c:f>
              <c:strCache>
                <c:ptCount val="1"/>
                <c:pt idx="0">
                  <c:v>จำนวนผู้รับบริการศูนย์การแพทย์ 6 เดือนแรก ปีงบประมาณ 2567(ราย)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Sheet1!$B$26:$H$26</c:f>
              <c:strCache>
                <c:ptCount val="7"/>
                <c:pt idx="0">
                  <c:v>OPD</c:v>
                </c:pt>
                <c:pt idx="1">
                  <c:v>ล้างไต</c:v>
                </c:pt>
                <c:pt idx="2">
                  <c:v>แผนไทย</c:v>
                </c:pt>
                <c:pt idx="3">
                  <c:v>แผนจีน</c:v>
                </c:pt>
                <c:pt idx="4">
                  <c:v>กายภาพ</c:v>
                </c:pt>
                <c:pt idx="5">
                  <c:v>IPD</c:v>
                </c:pt>
                <c:pt idx="6">
                  <c:v>ทันตกรรม</c:v>
                </c:pt>
              </c:strCache>
            </c:strRef>
          </c:cat>
          <c:val>
            <c:numRef>
              <c:f>Sheet1!$B$28:$H$28</c:f>
              <c:numCache>
                <c:formatCode>_(* #,##0_);_(* \(#,##0\);_(* "-"??_);_(@_)</c:formatCode>
                <c:ptCount val="7"/>
                <c:pt idx="0">
                  <c:v>19558</c:v>
                </c:pt>
                <c:pt idx="1">
                  <c:v>4867</c:v>
                </c:pt>
                <c:pt idx="2">
                  <c:v>5768</c:v>
                </c:pt>
                <c:pt idx="3">
                  <c:v>3252</c:v>
                </c:pt>
                <c:pt idx="4">
                  <c:v>2219</c:v>
                </c:pt>
                <c:pt idx="5">
                  <c:v>195</c:v>
                </c:pt>
                <c:pt idx="6">
                  <c:v>1832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6F-42FF-A4EE-25290A3A59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1375880"/>
        <c:axId val="531377680"/>
      </c:barChart>
      <c:catAx>
        <c:axId val="531375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377680"/>
        <c:crosses val="autoZero"/>
        <c:auto val="1"/>
        <c:lblAlgn val="ctr"/>
        <c:lblOffset val="100"/>
        <c:noMultiLvlLbl val="0"/>
      </c:catAx>
      <c:valAx>
        <c:axId val="531377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375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0CDA4-568B-BFD6-1886-A4DFD0D9EC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F643E6-C801-FFC3-845E-3F40EB56E7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1ED3E-9C12-0093-2EB0-97BAFA046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30EF-8F19-4D7C-A1B2-50F3C259082A}" type="datetimeFigureOut">
              <a:rPr lang="en-US" smtClean="0"/>
              <a:t>2024-04-08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4FEE5-B6DD-702A-38F3-7F321F9EB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C1FAD-4FBF-CBB2-D80C-984E05DB8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5B15-B338-44F5-8B25-82067FE60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86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14A8C-46B6-9629-EAD7-3D597F5C2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245B9D-7BCD-8685-F8FB-4450316BE4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0EEB9-E6CE-E887-E7C9-54F17D96B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30EF-8F19-4D7C-A1B2-50F3C259082A}" type="datetimeFigureOut">
              <a:rPr lang="en-US" smtClean="0"/>
              <a:t>2024-04-08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A3338-744B-A470-80A9-8188F476C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CE9A7C-ECED-BE93-D6CE-598C76BC3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5B15-B338-44F5-8B25-82067FE60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087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BFFA78-CE58-6BAA-3FA3-9C7D2A2DC5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34B88A-6D3D-2619-8403-01B43F573E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E908C0-7351-D259-5E5E-02FDEC246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30EF-8F19-4D7C-A1B2-50F3C259082A}" type="datetimeFigureOut">
              <a:rPr lang="en-US" smtClean="0"/>
              <a:t>2024-04-08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D67D7-897F-86D1-F53D-EA1B6863C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F840C4-7826-0412-BDFD-10B7F9646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5B15-B338-44F5-8B25-82067FE60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044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C4594-4921-4F63-8898-4F070A3DE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91081-320F-EFC2-A978-7067EE711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94782-21F8-28F7-5F98-CFFD9141B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30EF-8F19-4D7C-A1B2-50F3C259082A}" type="datetimeFigureOut">
              <a:rPr lang="en-US" smtClean="0"/>
              <a:t>2024-04-08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3760FC-67F1-0B04-3A81-41BA82E9D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DE0D6-123E-115A-CEC4-EAA587513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5B15-B338-44F5-8B25-82067FE60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866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165D4-9A4E-1D16-1354-0C2E7FA11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8849CC-6311-735D-0663-7EF1C820A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670698-B068-839D-8778-F354618B1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30EF-8F19-4D7C-A1B2-50F3C259082A}" type="datetimeFigureOut">
              <a:rPr lang="en-US" smtClean="0"/>
              <a:t>2024-04-08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A206FC-A10F-6CFC-60F5-6238F9E8D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9F465-F673-07DF-26EC-FF8C84414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5B15-B338-44F5-8B25-82067FE60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378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D5B82-BEDE-15E3-2C5B-3F898C0AA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888F5-64A9-92BB-2B19-8D0756D45D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0DFDFD-C953-49B1-D59B-175719E8BE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CA0C05-8408-2A37-F9B0-F229EDE95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30EF-8F19-4D7C-A1B2-50F3C259082A}" type="datetimeFigureOut">
              <a:rPr lang="en-US" smtClean="0"/>
              <a:t>2024-04-08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680889-D0E5-C46F-BC6A-7AECAE75E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B3B86E-B6AF-4A30-38AA-23F0B6DE1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5B15-B338-44F5-8B25-82067FE60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747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FDA25-63E5-F511-0292-C3EFC9781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A933DF-699C-508F-C639-E55A641A4C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7999D9-F00D-7149-3797-1510207643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5DCC84-EC8B-4748-854A-26E1B333EF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19BA1E-B94A-76E2-5B3A-20D1F424EF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77BD1D-102A-C552-1C97-4141C1433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30EF-8F19-4D7C-A1B2-50F3C259082A}" type="datetimeFigureOut">
              <a:rPr lang="en-US" smtClean="0"/>
              <a:t>2024-04-08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DB7DE5-7C6F-A048-24B4-F96309651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0E4320-1329-C3F0-214D-A7991F278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5B15-B338-44F5-8B25-82067FE60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489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1B25C-6CA4-ED4E-F5AF-9FB95B3F2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DBFBF3-5805-72A4-A13E-C9E737854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30EF-8F19-4D7C-A1B2-50F3C259082A}" type="datetimeFigureOut">
              <a:rPr lang="en-US" smtClean="0"/>
              <a:t>2024-04-08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F40DB9-F554-43EA-D572-52AE6F455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5C4A79-88C6-5EEF-BED0-129276EA2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5B15-B338-44F5-8B25-82067FE60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896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FA22AB-5815-E574-90BD-43A41A70F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30EF-8F19-4D7C-A1B2-50F3C259082A}" type="datetimeFigureOut">
              <a:rPr lang="en-US" smtClean="0"/>
              <a:t>2024-04-08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713B9B-7C4E-019C-E3E1-3EAF5B73E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DD3CEE-6749-ADD9-C2D2-9EFCC7015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5B15-B338-44F5-8B25-82067FE60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40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3882C-E51B-2F38-FA18-045A86F81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33F53-8017-AC33-4EBC-ABC48D54A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3F1F34-AD10-4FF8-8D40-4A1D104B83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AB38FC-574C-9DD6-0090-C5492CD3D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30EF-8F19-4D7C-A1B2-50F3C259082A}" type="datetimeFigureOut">
              <a:rPr lang="en-US" smtClean="0"/>
              <a:t>2024-04-08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2CAAB5-9D1C-DBF1-E858-D768CAF93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F2D1F4-E27D-1B67-053C-52BBA682F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5B15-B338-44F5-8B25-82067FE60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63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56DA5-513E-E8A3-C180-4D2A106C9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FA77A3-521C-DF97-9C4E-C33BA8C1FE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E78611-00D4-82DA-BAE3-25E4565BA4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951089-1EC2-D8E5-9B65-FB7CAFEE4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30EF-8F19-4D7C-A1B2-50F3C259082A}" type="datetimeFigureOut">
              <a:rPr lang="en-US" smtClean="0"/>
              <a:t>2024-04-08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8D50F-D377-45C2-1287-40D3FF9E9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9CB891-B515-11FE-8848-EC7ACE89A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5B15-B338-44F5-8B25-82067FE60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61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E25E48-6793-6291-D155-2277361BB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2A43F2-7DC2-8FDC-B2E8-05DB03E1A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2CF648-8DA0-ACA8-755F-E86474EDCD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38030EF-8F19-4D7C-A1B2-50F3C259082A}" type="datetimeFigureOut">
              <a:rPr lang="en-US" smtClean="0"/>
              <a:t>2024-04-08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ECEF5-C1AE-B2F1-19CF-98C8AF9ABF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2EFCD-17D1-8619-101A-5EC6EE240A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DD55B15-B338-44F5-8B25-82067FE60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59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C4174-39AB-FC54-C696-D56B4B41A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3600" dirty="0"/>
              <a:t>รายได้ศูนย์การแพทย์รอบ </a:t>
            </a:r>
            <a:r>
              <a:rPr lang="en-US" sz="3600" dirty="0"/>
              <a:t>6</a:t>
            </a:r>
            <a:r>
              <a:rPr lang="th-TH" sz="3600" dirty="0"/>
              <a:t> เดือน เปรียบเทียบปี </a:t>
            </a:r>
            <a:r>
              <a:rPr lang="en-US" sz="3600" dirty="0"/>
              <a:t>2566 </a:t>
            </a:r>
            <a:r>
              <a:rPr lang="th-TH" sz="3600" dirty="0"/>
              <a:t>และ </a:t>
            </a:r>
            <a:r>
              <a:rPr lang="en-US" sz="3600" dirty="0"/>
              <a:t>2567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27B5147-DE46-EE64-1BA7-2D04E016C7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5430982"/>
              </p:ext>
            </p:extLst>
          </p:nvPr>
        </p:nvGraphicFramePr>
        <p:xfrm>
          <a:off x="838200" y="1328057"/>
          <a:ext cx="10515600" cy="4848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3468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C6B5-0053-D544-1791-E6AB0EEE3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3200" dirty="0">
                <a:solidFill>
                  <a:prstClr val="black"/>
                </a:solidFill>
                <a:latin typeface="Aptos Display" panose="02110004020202020204"/>
                <a:cs typeface="Angsana New" panose="02020603050405020304" pitchFamily="18" charset="-34"/>
              </a:rPr>
              <a:t>จำนวนผู้รับบริการ</a:t>
            </a:r>
            <a:r>
              <a:rPr kumimoji="0" lang="th-TH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110004020202020204"/>
                <a:ea typeface="+mj-ea"/>
                <a:cs typeface="Angsana New" panose="02020603050405020304" pitchFamily="18" charset="-34"/>
              </a:rPr>
              <a:t>ศูนย์การแพทย์รอบ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110004020202020204"/>
                <a:ea typeface="+mj-ea"/>
                <a:cs typeface="+mj-cs"/>
              </a:rPr>
              <a:t>6</a:t>
            </a:r>
            <a:r>
              <a:rPr kumimoji="0" lang="th-TH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110004020202020204"/>
                <a:ea typeface="+mj-ea"/>
                <a:cs typeface="Angsana New" panose="02020603050405020304" pitchFamily="18" charset="-34"/>
              </a:rPr>
              <a:t> เดือน เปรียบเทียบปี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110004020202020204"/>
                <a:ea typeface="+mj-ea"/>
                <a:cs typeface="+mj-cs"/>
              </a:rPr>
              <a:t>2566 </a:t>
            </a:r>
            <a:r>
              <a:rPr kumimoji="0" lang="th-TH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110004020202020204"/>
                <a:ea typeface="+mj-ea"/>
                <a:cs typeface="Angsana New" panose="02020603050405020304" pitchFamily="18" charset="-34"/>
              </a:rPr>
              <a:t>และ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110004020202020204"/>
                <a:ea typeface="+mj-ea"/>
                <a:cs typeface="+mj-cs"/>
              </a:rPr>
              <a:t>2567</a:t>
            </a:r>
            <a:endParaRPr lang="en-US" sz="40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51E5617-AE0C-5B68-002C-F4575B958D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3325037"/>
              </p:ext>
            </p:extLst>
          </p:nvPr>
        </p:nvGraphicFramePr>
        <p:xfrm>
          <a:off x="838200" y="1306286"/>
          <a:ext cx="10515600" cy="4870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2106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23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รายได้ศูนย์การแพทย์รอบ 6 เดือน เปรียบเทียบปี 2566 และ 2567</vt:lpstr>
      <vt:lpstr>จำนวนผู้รับบริการศูนย์การแพทย์รอบ 6 เดือน เปรียบเทียบปี 2566 และ 2567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รายได้ศูนย์การแพทย์รอบ 6 เดือน เปรียบเทียบปี 2566 และ 2567</dc:title>
  <dc:creator>chirtter@gmail.com</dc:creator>
  <cp:lastModifiedBy>chirtter@gmail.com</cp:lastModifiedBy>
  <cp:revision>1</cp:revision>
  <dcterms:created xsi:type="dcterms:W3CDTF">2024-04-08T07:32:24Z</dcterms:created>
  <dcterms:modified xsi:type="dcterms:W3CDTF">2024-04-08T07:51:49Z</dcterms:modified>
</cp:coreProperties>
</file>